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5"/>
  </p:notesMasterIdLst>
  <p:sldIdLst>
    <p:sldId id="257" r:id="rId2"/>
    <p:sldId id="259" r:id="rId3"/>
    <p:sldId id="258" r:id="rId4"/>
  </p:sldIdLst>
  <p:sldSz cx="12192000" cy="6858000"/>
  <p:notesSz cx="6858000" cy="9144000"/>
  <p:embeddedFontLst>
    <p:embeddedFont>
      <p:font typeface="나눔고딕 ExtraBold" panose="020D0904000000000000" pitchFamily="50" charset="-127"/>
      <p:bold r:id="rId6"/>
    </p:embeddedFont>
    <p:embeddedFont>
      <p:font typeface="나눔스퀘어 Bold" panose="020B0600000101010101" pitchFamily="50" charset="-127"/>
      <p:bold r:id="rId7"/>
    </p:embeddedFont>
    <p:embeddedFont>
      <p:font typeface="나눔스퀘어 ExtraBold" panose="020B0600000101010101" pitchFamily="50" charset="-127"/>
      <p:bold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함초롬바탕" panose="02030604000101010101" pitchFamily="18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CECE"/>
    <a:srgbClr val="8DBABD"/>
    <a:srgbClr val="634EEA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media/image1.wmf>
</file>

<file path=ppt/media/image10.wmf>
</file>

<file path=ppt/media/image11.wmf>
</file>

<file path=ppt/media/image12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2021-02-19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wmf"/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12" Type="http://schemas.openxmlformats.org/officeDocument/2006/relationships/oleObject" Target="../embeddings/oleObject6.bin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5" Type="http://schemas.openxmlformats.org/officeDocument/2006/relationships/image" Target="../media/image2.wmf"/><Relationship Id="rId15" Type="http://schemas.openxmlformats.org/officeDocument/2006/relationships/image" Target="../media/image7.w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oleObject" Target="../embeddings/oleObject7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wmf"/><Relationship Id="rId13" Type="http://schemas.openxmlformats.org/officeDocument/2006/relationships/oleObject" Target="../embeddings/oleObject12.bin"/><Relationship Id="rId3" Type="http://schemas.openxmlformats.org/officeDocument/2006/relationships/hyperlink" Target="https://github.com/SforAiDl/Neural-Voice-Cloning-With-Few-Samples" TargetMode="External"/><Relationship Id="rId7" Type="http://schemas.openxmlformats.org/officeDocument/2006/relationships/oleObject" Target="../embeddings/oleObject9.bin"/><Relationship Id="rId12" Type="http://schemas.openxmlformats.org/officeDocument/2006/relationships/image" Target="../media/image11.wmf"/><Relationship Id="rId2" Type="http://schemas.openxmlformats.org/officeDocument/2006/relationships/hyperlink" Target="https://audiodemos.github.io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wmf"/><Relationship Id="rId11" Type="http://schemas.openxmlformats.org/officeDocument/2006/relationships/oleObject" Target="../embeddings/oleObject11.bin"/><Relationship Id="rId5" Type="http://schemas.openxmlformats.org/officeDocument/2006/relationships/oleObject" Target="../embeddings/oleObject8.bin"/><Relationship Id="rId10" Type="http://schemas.openxmlformats.org/officeDocument/2006/relationships/image" Target="../media/image10.wmf"/><Relationship Id="rId4" Type="http://schemas.openxmlformats.org/officeDocument/2006/relationships/hyperlink" Target="https://nii-yamagishilab.github.io/sample-versatile-voice-cloning/" TargetMode="External"/><Relationship Id="rId9" Type="http://schemas.openxmlformats.org/officeDocument/2006/relationships/oleObject" Target="../embeddings/oleObject10.bin"/><Relationship Id="rId14" Type="http://schemas.openxmlformats.org/officeDocument/2006/relationships/image" Target="../media/image12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95054" y="2883930"/>
            <a:ext cx="3401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02/19 </a:t>
            </a:r>
            <a:r>
              <a:rPr lang="ko-KR" altLang="en-US" sz="4000" spc="-30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회의 내용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191411" y="3591816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길민호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장희진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5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전예진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5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이현구</a:t>
            </a:r>
            <a:r>
              <a:rPr lang="en-US" alt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5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허승연</a:t>
            </a:r>
            <a:endParaRPr lang="ko-KR" altLang="en-US" sz="15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1"/>
            <a:ext cx="16850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회의 내용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26522" y="1432434"/>
            <a:ext cx="7824578" cy="5109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b="1" spc="-150" dirty="0">
                <a:latin typeface="+mj-ea"/>
                <a:ea typeface="+mj-ea"/>
              </a:rPr>
              <a:t>딥러닝 음성합성 강의</a:t>
            </a:r>
            <a:endParaRPr lang="en-US" altLang="ko-KR" sz="1100" b="1" spc="-150" dirty="0">
              <a:latin typeface="+mj-ea"/>
              <a:ea typeface="+mj-ea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8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음성 모델링 </a:t>
            </a:r>
            <a:r>
              <a:rPr lang="en-US" altLang="ko-KR" sz="800" dirty="0">
                <a:solidFill>
                  <a:srgbClr val="000000"/>
                </a:solidFill>
                <a:effectLst/>
                <a:latin typeface="+mj-ea"/>
                <a:ea typeface="+mj-ea"/>
              </a:rPr>
              <a:t>I - DSP for Speech Signal Processing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음성 모델링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II - Speech Production (Source-Filter Model)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음성합성 입문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I - Unit-Selection, HMM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음성합성 입문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II - Deep learning, End to End (</a:t>
            </a:r>
            <a:r>
              <a:rPr lang="en-US" altLang="ko-KR" sz="800" b="0" i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Tacotron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/Tacotron2/Transformer)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음성합성 입문 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III - </a:t>
            </a:r>
            <a:r>
              <a:rPr lang="ko-KR" altLang="en-US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개인화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(Multi-Speaker, Style Modeling)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음성합성 모델 실습</a:t>
            </a:r>
            <a:r>
              <a:rPr lang="en-US" altLang="ko-KR" sz="800" b="0" i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I - Tacotron2</a:t>
            </a:r>
            <a:endParaRPr lang="en-US" altLang="ko-KR" sz="80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marL="228600" indent="-228600">
              <a:buAutoNum type="arabicPeriod"/>
            </a:pPr>
            <a:endParaRPr lang="en-US" altLang="ko-KR" sz="1100" spc="-150" dirty="0">
              <a:latin typeface="+mj-ea"/>
              <a:ea typeface="+mj-ea"/>
            </a:endParaRPr>
          </a:p>
          <a:p>
            <a:pPr marL="228600" indent="-228600">
              <a:buAutoNum type="arabicPeriod"/>
            </a:pPr>
            <a:r>
              <a:rPr lang="ko-KR" altLang="en-US" sz="1100" b="1" spc="-150" dirty="0">
                <a:latin typeface="+mj-ea"/>
                <a:ea typeface="+mj-ea"/>
              </a:rPr>
              <a:t>음성 합성 관련 논문 조사 </a:t>
            </a:r>
            <a:endParaRPr lang="en-US" altLang="ko-KR" sz="1100" b="1" spc="-150" dirty="0">
              <a:latin typeface="+mj-ea"/>
              <a:ea typeface="+mj-ea"/>
            </a:endParaRPr>
          </a:p>
          <a:p>
            <a:pPr marL="228600" indent="-228600">
              <a:buAutoNum type="arabicPeriod"/>
            </a:pPr>
            <a:endParaRPr lang="ko-KR" altLang="en-US" sz="1100" b="1" spc="-150" dirty="0">
              <a:latin typeface="+mj-ea"/>
              <a:ea typeface="+mj-ea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1100" b="1" spc="-150" dirty="0" err="1">
                <a:latin typeface="+mj-ea"/>
                <a:ea typeface="+mj-ea"/>
              </a:rPr>
              <a:t>생성적</a:t>
            </a:r>
            <a:r>
              <a:rPr lang="ko-KR" altLang="en-US" sz="1100" b="1" spc="-150" dirty="0">
                <a:latin typeface="+mj-ea"/>
                <a:ea typeface="+mj-ea"/>
              </a:rPr>
              <a:t> 적대 신경망과 데이터 확장을 이용한 딥러닝 기반 </a:t>
            </a:r>
            <a:r>
              <a:rPr lang="en-US" altLang="ko-KR" sz="1100" b="1" spc="-150" dirty="0">
                <a:latin typeface="+mj-ea"/>
                <a:ea typeface="+mj-ea"/>
              </a:rPr>
              <a:t>TTS </a:t>
            </a:r>
            <a:r>
              <a:rPr lang="ko-KR" altLang="en-US" sz="1100" b="1" spc="-150" dirty="0">
                <a:latin typeface="+mj-ea"/>
                <a:ea typeface="+mj-ea"/>
              </a:rPr>
              <a:t>음질 개선</a:t>
            </a:r>
          </a:p>
          <a:p>
            <a:pPr lvl="2"/>
            <a:r>
              <a:rPr lang="en-US" altLang="ko-KR" sz="1100" spc="-150" dirty="0">
                <a:latin typeface="+mj-ea"/>
                <a:ea typeface="+mj-ea"/>
              </a:rPr>
              <a:t>-</a:t>
            </a:r>
            <a:r>
              <a:rPr lang="en-US" altLang="ko-KR" sz="800" spc="-150" dirty="0">
                <a:latin typeface="+mj-ea"/>
                <a:ea typeface="+mj-ea"/>
              </a:rPr>
              <a:t>  </a:t>
            </a:r>
            <a:r>
              <a:rPr lang="ko-KR" altLang="en-US" sz="800" spc="-150" dirty="0" err="1">
                <a:latin typeface="+mj-ea"/>
                <a:ea typeface="+mj-ea"/>
              </a:rPr>
              <a:t>생성적</a:t>
            </a:r>
            <a:r>
              <a:rPr lang="ko-KR" altLang="en-US" sz="800" spc="-150" dirty="0">
                <a:latin typeface="+mj-ea"/>
                <a:ea typeface="+mj-ea"/>
              </a:rPr>
              <a:t> 적대 신경망을 이용해 딥러닝 기반 </a:t>
            </a:r>
            <a:r>
              <a:rPr lang="en-US" altLang="ko-KR" sz="800" spc="-150" dirty="0">
                <a:latin typeface="+mj-ea"/>
                <a:ea typeface="+mj-ea"/>
              </a:rPr>
              <a:t>TTS </a:t>
            </a:r>
            <a:r>
              <a:rPr lang="ko-KR" altLang="en-US" sz="800" spc="-150" dirty="0">
                <a:latin typeface="+mj-ea"/>
                <a:ea typeface="+mj-ea"/>
              </a:rPr>
              <a:t>모델이 합성한 멜 </a:t>
            </a:r>
            <a:r>
              <a:rPr lang="ko-KR" altLang="en-US" sz="800" spc="-150" dirty="0" err="1">
                <a:latin typeface="+mj-ea"/>
                <a:ea typeface="+mj-ea"/>
              </a:rPr>
              <a:t>스펙트</a:t>
            </a:r>
            <a:r>
              <a:rPr lang="ko-KR" altLang="en-US" sz="800" spc="-150" dirty="0">
                <a:latin typeface="+mj-ea"/>
                <a:ea typeface="+mj-ea"/>
              </a:rPr>
              <a:t> </a:t>
            </a:r>
            <a:r>
              <a:rPr lang="ko-KR" altLang="en-US" sz="800" spc="-150" dirty="0" err="1">
                <a:latin typeface="+mj-ea"/>
                <a:ea typeface="+mj-ea"/>
              </a:rPr>
              <a:t>로그램을</a:t>
            </a:r>
            <a:r>
              <a:rPr lang="ko-KR" altLang="en-US" sz="800" spc="-150" dirty="0">
                <a:latin typeface="+mj-ea"/>
                <a:ea typeface="+mj-ea"/>
              </a:rPr>
              <a:t> 실제 음성의 멜 </a:t>
            </a:r>
            <a:r>
              <a:rPr lang="ko-KR" altLang="en-US" sz="800" spc="-150" dirty="0" err="1">
                <a:latin typeface="+mj-ea"/>
                <a:ea typeface="+mj-ea"/>
              </a:rPr>
              <a:t>스펙트로그램과</a:t>
            </a:r>
            <a:r>
              <a:rPr lang="ko-KR" altLang="en-US" sz="800" spc="-150" dirty="0">
                <a:latin typeface="+mj-ea"/>
                <a:ea typeface="+mj-ea"/>
              </a:rPr>
              <a:t> 유사해지도록 개선하는 딥러닝 모델 </a:t>
            </a:r>
            <a:r>
              <a:rPr lang="en-US" altLang="ko-KR" sz="800" spc="-150" dirty="0">
                <a:latin typeface="+mj-ea"/>
                <a:ea typeface="+mj-ea"/>
              </a:rPr>
              <a:t>TE-GAN(TTS Enhancement GAN)</a:t>
            </a:r>
            <a:r>
              <a:rPr lang="ko-KR" altLang="en-US" sz="800" spc="-150" dirty="0">
                <a:latin typeface="+mj-ea"/>
                <a:ea typeface="+mj-ea"/>
              </a:rPr>
              <a:t>을 소개</a:t>
            </a:r>
            <a:r>
              <a:rPr lang="en-US" altLang="ko-KR" sz="800" spc="-150" dirty="0">
                <a:latin typeface="+mj-ea"/>
                <a:ea typeface="+mj-ea"/>
              </a:rPr>
              <a:t>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altLang="ko-KR" sz="1100" spc="-150" dirty="0">
              <a:latin typeface="+mj-ea"/>
              <a:ea typeface="+mj-ea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100" b="1" spc="-150" dirty="0">
                <a:latin typeface="+mj-ea"/>
                <a:ea typeface="+mj-ea"/>
              </a:rPr>
              <a:t>TTS </a:t>
            </a:r>
            <a:r>
              <a:rPr lang="ko-KR" altLang="en-US" sz="1100" b="1" spc="-150" dirty="0">
                <a:latin typeface="+mj-ea"/>
                <a:ea typeface="+mj-ea"/>
              </a:rPr>
              <a:t>시스템을 이용한 감정 합성 모델에 관한 연구</a:t>
            </a:r>
          </a:p>
          <a:p>
            <a:pPr lvl="1"/>
            <a:r>
              <a:rPr lang="en-US" altLang="ko-KR" sz="1100" spc="-150" dirty="0">
                <a:latin typeface="+mj-ea"/>
                <a:ea typeface="+mj-ea"/>
              </a:rPr>
              <a:t>	</a:t>
            </a:r>
            <a:r>
              <a:rPr lang="en-US" altLang="ko-KR" sz="800" spc="-150" dirty="0">
                <a:latin typeface="+mj-ea"/>
                <a:ea typeface="+mj-ea"/>
              </a:rPr>
              <a:t>- </a:t>
            </a:r>
            <a:r>
              <a:rPr lang="ko-KR" altLang="en-US" sz="800" spc="-150" dirty="0">
                <a:latin typeface="+mj-ea"/>
                <a:ea typeface="+mj-ea"/>
              </a:rPr>
              <a:t>합성된 음성에 감정을 표현하는 감정 합성 모델을 제안</a:t>
            </a:r>
            <a:r>
              <a:rPr lang="en-US" altLang="ko-KR" sz="800" spc="-150" dirty="0">
                <a:latin typeface="+mj-ea"/>
                <a:ea typeface="+mj-ea"/>
              </a:rPr>
              <a:t>. </a:t>
            </a:r>
          </a:p>
          <a:p>
            <a:pPr lvl="2"/>
            <a:r>
              <a:rPr lang="en-US" altLang="ko-KR" sz="800" spc="-150" dirty="0">
                <a:latin typeface="+mj-ea"/>
                <a:ea typeface="+mj-ea"/>
              </a:rPr>
              <a:t>- </a:t>
            </a:r>
            <a:r>
              <a:rPr lang="ko-KR" altLang="en-US" sz="800" spc="-150" dirty="0">
                <a:latin typeface="+mj-ea"/>
                <a:ea typeface="+mj-ea"/>
              </a:rPr>
              <a:t>본 연구에서 제시하는 시스템은 아주 적은 훈련 데이터만으로도 합성된 음성을 다양하게 스타일링</a:t>
            </a:r>
            <a:r>
              <a:rPr lang="en-US" altLang="ko-KR" sz="800" spc="-150" dirty="0">
                <a:latin typeface="+mj-ea"/>
                <a:ea typeface="+mj-ea"/>
              </a:rPr>
              <a:t>(styling)</a:t>
            </a:r>
            <a:r>
              <a:rPr lang="ko-KR" altLang="en-US" sz="800" spc="-150" dirty="0">
                <a:latin typeface="+mj-ea"/>
                <a:ea typeface="+mj-ea"/>
              </a:rPr>
              <a:t>이 가능하게 하여 좀 더 표현력이 있는 음성 합성 가능성을 제시</a:t>
            </a:r>
            <a:r>
              <a:rPr lang="en-US" altLang="ko-KR" sz="800" spc="-150" dirty="0">
                <a:latin typeface="+mj-ea"/>
                <a:ea typeface="+mj-ea"/>
              </a:rPr>
              <a:t>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altLang="ko-KR" sz="800" spc="-150" dirty="0">
              <a:latin typeface="+mj-ea"/>
              <a:ea typeface="+mj-ea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1100" b="1" spc="-150" dirty="0">
                <a:latin typeface="+mj-ea"/>
                <a:ea typeface="+mj-ea"/>
              </a:rPr>
              <a:t>지도 </a:t>
            </a:r>
            <a:r>
              <a:rPr lang="en-US" altLang="ko-KR" sz="1100" b="1" spc="-150" dirty="0">
                <a:latin typeface="+mj-ea"/>
                <a:ea typeface="+mj-ea"/>
              </a:rPr>
              <a:t>attention </a:t>
            </a:r>
            <a:r>
              <a:rPr lang="ko-KR" altLang="en-US" sz="1100" b="1" spc="-150" dirty="0">
                <a:latin typeface="+mj-ea"/>
                <a:ea typeface="+mj-ea"/>
              </a:rPr>
              <a:t>을 이용한 한국어 </a:t>
            </a:r>
            <a:r>
              <a:rPr lang="en-US" altLang="ko-KR" sz="1100" b="1" spc="-150" dirty="0">
                <a:latin typeface="+mj-ea"/>
                <a:ea typeface="+mj-ea"/>
              </a:rPr>
              <a:t>Transformer </a:t>
            </a:r>
            <a:r>
              <a:rPr lang="ko-KR" altLang="en-US" sz="1100" b="1" spc="-150" dirty="0">
                <a:latin typeface="+mj-ea"/>
                <a:ea typeface="+mj-ea"/>
              </a:rPr>
              <a:t>음성 합성에 관한 연구</a:t>
            </a:r>
          </a:p>
          <a:p>
            <a:pPr lvl="2"/>
            <a:r>
              <a:rPr lang="en-US" altLang="ko-KR" sz="800" spc="-150" dirty="0">
                <a:latin typeface="+mj-ea"/>
                <a:ea typeface="+mj-ea"/>
              </a:rPr>
              <a:t>- </a:t>
            </a:r>
            <a:r>
              <a:rPr lang="ko-KR" altLang="en-US" sz="800" spc="-150" dirty="0">
                <a:latin typeface="+mj-ea"/>
                <a:ea typeface="+mj-ea"/>
              </a:rPr>
              <a:t>음성 합성 시스템 연구에서 입력 문자 열과 출력 오디오 열 간에 관계를 모델링하는 방식 중 </a:t>
            </a:r>
            <a:r>
              <a:rPr lang="en-US" altLang="ko-KR" sz="800" spc="-150" dirty="0">
                <a:latin typeface="+mj-ea"/>
                <a:ea typeface="+mj-ea"/>
              </a:rPr>
              <a:t>attention </a:t>
            </a:r>
            <a:r>
              <a:rPr lang="ko-KR" altLang="en-US" sz="800" spc="-150" dirty="0">
                <a:latin typeface="+mj-ea"/>
                <a:ea typeface="+mj-ea"/>
              </a:rPr>
              <a:t>기법을 적용한 </a:t>
            </a:r>
            <a:r>
              <a:rPr lang="en-US" altLang="ko-KR" sz="800" spc="-150" dirty="0">
                <a:latin typeface="+mj-ea"/>
                <a:ea typeface="+mj-ea"/>
              </a:rPr>
              <a:t>Transformer TTS </a:t>
            </a:r>
            <a:r>
              <a:rPr lang="ko-KR" altLang="en-US" sz="800" spc="-150" dirty="0">
                <a:latin typeface="+mj-ea"/>
                <a:ea typeface="+mj-ea"/>
              </a:rPr>
              <a:t>의 문제를 다룸</a:t>
            </a:r>
            <a:r>
              <a:rPr lang="en-US" altLang="ko-KR" sz="800" spc="-150" dirty="0">
                <a:latin typeface="+mj-ea"/>
                <a:ea typeface="+mj-ea"/>
              </a:rPr>
              <a:t>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altLang="ko-KR" sz="1100" spc="-150" dirty="0">
              <a:latin typeface="+mj-ea"/>
              <a:ea typeface="+mj-ea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100" b="1" spc="-150" dirty="0">
                <a:latin typeface="+mj-ea"/>
                <a:ea typeface="+mj-ea"/>
              </a:rPr>
              <a:t>HiFi-GAN: Generative Adversarial Networks for Efficient and High Fidelity Speech Synthesis</a:t>
            </a:r>
          </a:p>
          <a:p>
            <a:pPr marL="1085850" lvl="2" indent="-171450">
              <a:buFontTx/>
              <a:buChar char="-"/>
            </a:pPr>
            <a:r>
              <a:rPr lang="ko-KR" altLang="en-US" sz="800" spc="-150" dirty="0">
                <a:latin typeface="+mj-ea"/>
                <a:ea typeface="+mj-ea"/>
              </a:rPr>
              <a:t>음성 오디오의 주기적 신호를 구별해내는 방식으로 기존 제안된 모델보다 월등히 좋은 품질의 오디오를 빠르게 합성하는 </a:t>
            </a:r>
            <a:r>
              <a:rPr lang="en-US" altLang="ko-KR" sz="800" spc="-150" dirty="0">
                <a:latin typeface="+mj-ea"/>
                <a:ea typeface="+mj-ea"/>
              </a:rPr>
              <a:t>HiFi-GAN</a:t>
            </a:r>
            <a:r>
              <a:rPr lang="ko-KR" altLang="en-US" sz="800" spc="-150" dirty="0">
                <a:latin typeface="+mj-ea"/>
                <a:ea typeface="+mj-ea"/>
              </a:rPr>
              <a:t>을 제안</a:t>
            </a:r>
            <a:r>
              <a:rPr lang="en-US" altLang="ko-KR" sz="800" spc="-150" dirty="0">
                <a:latin typeface="+mj-ea"/>
                <a:ea typeface="+mj-ea"/>
              </a:rPr>
              <a:t>.</a:t>
            </a:r>
          </a:p>
          <a:p>
            <a:pPr lvl="1"/>
            <a:endParaRPr lang="en-US" altLang="ko-KR" sz="1100" b="1" spc="-150" dirty="0">
              <a:latin typeface="+mj-ea"/>
              <a:ea typeface="+mj-ea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1100" b="1" spc="-150" dirty="0">
                <a:latin typeface="+mj-ea"/>
                <a:ea typeface="+mj-ea"/>
              </a:rPr>
              <a:t>한국어 </a:t>
            </a:r>
            <a:r>
              <a:rPr lang="en-US" altLang="ko-KR" sz="1100" b="1" spc="-150" dirty="0">
                <a:latin typeface="+mj-ea"/>
                <a:ea typeface="+mj-ea"/>
              </a:rPr>
              <a:t>text-to-speech(TTS) </a:t>
            </a:r>
            <a:r>
              <a:rPr lang="ko-KR" altLang="en-US" sz="1100" b="1" spc="-150" dirty="0">
                <a:latin typeface="+mj-ea"/>
                <a:ea typeface="+mj-ea"/>
              </a:rPr>
              <a:t>시스템을 위한 </a:t>
            </a:r>
            <a:r>
              <a:rPr lang="en-US" altLang="ko-KR" sz="1100" b="1" spc="-150" dirty="0">
                <a:latin typeface="+mj-ea"/>
                <a:ea typeface="+mj-ea"/>
              </a:rPr>
              <a:t> end-to-end </a:t>
            </a:r>
            <a:r>
              <a:rPr lang="ko-KR" altLang="en-US" sz="1100" b="1" spc="-150" dirty="0">
                <a:latin typeface="+mj-ea"/>
                <a:ea typeface="+mj-ea"/>
              </a:rPr>
              <a:t>합성 방식 연구</a:t>
            </a:r>
            <a:endParaRPr lang="en-US" altLang="ko-KR" sz="1100" b="1" spc="-150" dirty="0">
              <a:latin typeface="+mj-ea"/>
              <a:ea typeface="+mj-ea"/>
            </a:endParaRPr>
          </a:p>
          <a:p>
            <a:pPr lvl="2"/>
            <a:r>
              <a:rPr lang="en-US" altLang="ko-KR" sz="800" spc="-150" dirty="0">
                <a:latin typeface="+mj-ea"/>
                <a:ea typeface="+mj-ea"/>
              </a:rPr>
              <a:t>-  End-to-End TTS </a:t>
            </a:r>
            <a:r>
              <a:rPr lang="ko-KR" altLang="en-US" sz="800" spc="-150" dirty="0">
                <a:latin typeface="+mj-ea"/>
                <a:ea typeface="+mj-ea"/>
              </a:rPr>
              <a:t>시스템인 </a:t>
            </a:r>
            <a:r>
              <a:rPr lang="en-US" altLang="ko-KR" sz="800" spc="-150" dirty="0">
                <a:latin typeface="+mj-ea"/>
                <a:ea typeface="+mj-ea"/>
              </a:rPr>
              <a:t>Google</a:t>
            </a:r>
            <a:r>
              <a:rPr lang="ko-KR" altLang="en-US" sz="800" spc="-150" dirty="0">
                <a:latin typeface="+mj-ea"/>
                <a:ea typeface="+mj-ea"/>
              </a:rPr>
              <a:t>의 </a:t>
            </a:r>
            <a:r>
              <a:rPr lang="en-US" altLang="ko-KR" sz="800" spc="-150" dirty="0" err="1">
                <a:latin typeface="+mj-ea"/>
                <a:ea typeface="+mj-ea"/>
              </a:rPr>
              <a:t>Tacotron</a:t>
            </a:r>
            <a:r>
              <a:rPr lang="ko-KR" altLang="en-US" sz="800" spc="-150" dirty="0">
                <a:latin typeface="+mj-ea"/>
                <a:ea typeface="+mj-ea"/>
              </a:rPr>
              <a:t>을 사용하여 </a:t>
            </a:r>
            <a:r>
              <a:rPr lang="en-US" altLang="ko-KR" sz="800" spc="-150" dirty="0">
                <a:latin typeface="+mj-ea"/>
                <a:ea typeface="+mj-ea"/>
              </a:rPr>
              <a:t>end-to-end</a:t>
            </a:r>
            <a:r>
              <a:rPr lang="ko-KR" altLang="en-US" sz="800" spc="-150" dirty="0">
                <a:latin typeface="+mj-ea"/>
                <a:ea typeface="+mj-ea"/>
              </a:rPr>
              <a:t> 한국 </a:t>
            </a:r>
            <a:r>
              <a:rPr lang="en-US" altLang="ko-KR" sz="800" spc="-150" dirty="0">
                <a:latin typeface="+mj-ea"/>
                <a:ea typeface="+mj-ea"/>
              </a:rPr>
              <a:t>TTS </a:t>
            </a:r>
            <a:r>
              <a:rPr lang="ko-KR" altLang="en-US" sz="800" spc="-150" dirty="0">
                <a:latin typeface="+mj-ea"/>
                <a:ea typeface="+mj-ea"/>
              </a:rPr>
              <a:t>시스템을 구현</a:t>
            </a:r>
          </a:p>
          <a:p>
            <a:pPr lvl="2"/>
            <a:r>
              <a:rPr lang="en-US" altLang="ko-KR" sz="800" spc="-150" dirty="0">
                <a:latin typeface="+mj-ea"/>
                <a:ea typeface="+mj-ea"/>
              </a:rPr>
              <a:t>-  </a:t>
            </a:r>
            <a:r>
              <a:rPr lang="ko-KR" altLang="en-US" sz="800" spc="-150" dirty="0">
                <a:latin typeface="+mj-ea"/>
                <a:ea typeface="+mj-ea"/>
              </a:rPr>
              <a:t>구글이 사용한 훈련 데이터의 </a:t>
            </a:r>
            <a:r>
              <a:rPr lang="en-US" altLang="ko-KR" sz="800" spc="-150" dirty="0">
                <a:latin typeface="+mj-ea"/>
                <a:ea typeface="+mj-ea"/>
              </a:rPr>
              <a:t>37% </a:t>
            </a:r>
            <a:r>
              <a:rPr lang="ko-KR" altLang="en-US" sz="800" spc="-150" dirty="0">
                <a:latin typeface="+mj-ea"/>
                <a:ea typeface="+mj-ea"/>
              </a:rPr>
              <a:t>분량의 적은 양의 훈련 데이터를 사용해서 </a:t>
            </a:r>
            <a:r>
              <a:rPr lang="en-US" altLang="ko-KR" sz="800" spc="-150" dirty="0">
                <a:latin typeface="+mj-ea"/>
                <a:ea typeface="+mj-ea"/>
              </a:rPr>
              <a:t>MOS 2.98, DMOS 3.25</a:t>
            </a:r>
            <a:r>
              <a:rPr lang="ko-KR" altLang="en-US" sz="800" spc="-150" dirty="0">
                <a:latin typeface="+mj-ea"/>
                <a:ea typeface="+mj-ea"/>
              </a:rPr>
              <a:t>의 자연성이 높은 한국어 합성음을 출력</a:t>
            </a:r>
            <a:r>
              <a:rPr lang="en-US" altLang="ko-KR" sz="800" spc="-150" dirty="0">
                <a:latin typeface="+mj-ea"/>
                <a:ea typeface="+mj-ea"/>
              </a:rPr>
              <a:t>.</a:t>
            </a:r>
          </a:p>
          <a:p>
            <a:pPr lvl="2"/>
            <a:endParaRPr lang="en-US" altLang="ko-KR" sz="1100" spc="-150" dirty="0">
              <a:latin typeface="+mj-ea"/>
              <a:ea typeface="+mj-ea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1100" b="1" spc="-150" dirty="0">
                <a:latin typeface="+mj-ea"/>
                <a:ea typeface="+mj-ea"/>
              </a:rPr>
              <a:t>시니어 사용자를 위한 </a:t>
            </a:r>
            <a:r>
              <a:rPr lang="ko-KR" altLang="en-US" sz="1100" b="1" spc="-150" dirty="0" err="1">
                <a:latin typeface="+mj-ea"/>
                <a:ea typeface="+mj-ea"/>
              </a:rPr>
              <a:t>챗봇</a:t>
            </a:r>
            <a:r>
              <a:rPr lang="ko-KR" altLang="en-US" sz="1100" b="1" spc="-150" dirty="0">
                <a:latin typeface="+mj-ea"/>
                <a:ea typeface="+mj-ea"/>
              </a:rPr>
              <a:t> 활용 음성인식 스피커 개발 방법</a:t>
            </a:r>
          </a:p>
          <a:p>
            <a:pPr lvl="2"/>
            <a:r>
              <a:rPr lang="en-US" altLang="ko-KR" sz="800" spc="-150" dirty="0">
                <a:latin typeface="+mj-ea"/>
                <a:ea typeface="+mj-ea"/>
              </a:rPr>
              <a:t>-  </a:t>
            </a:r>
            <a:r>
              <a:rPr lang="ko-KR" altLang="en-US" sz="800" spc="-150" dirty="0">
                <a:latin typeface="+mj-ea"/>
                <a:ea typeface="+mj-ea"/>
              </a:rPr>
              <a:t>시니어 사용자가 집에서 음성으로 간단한 대화식 명령을 줄 수 있고 사용자의 상태를 모니터링 할 수 있는 음성 인식 스피커의 개발 내용을 기술</a:t>
            </a:r>
            <a:r>
              <a:rPr lang="en-US" altLang="ko-KR" sz="800" spc="-150" dirty="0">
                <a:latin typeface="+mj-ea"/>
                <a:ea typeface="+mj-ea"/>
              </a:rPr>
              <a:t>.</a:t>
            </a:r>
          </a:p>
          <a:p>
            <a:pPr lvl="2"/>
            <a:endParaRPr lang="en-US" altLang="ko-KR" sz="1100" b="1" spc="-150" dirty="0">
              <a:latin typeface="+mj-ea"/>
              <a:ea typeface="+mj-ea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100" b="1" spc="-150" dirty="0" err="1">
                <a:latin typeface="+mj-ea"/>
                <a:ea typeface="+mj-ea"/>
              </a:rPr>
              <a:t>Youtube</a:t>
            </a:r>
            <a:r>
              <a:rPr lang="ko-KR" altLang="en-US" sz="1100" b="1" spc="-150" dirty="0">
                <a:latin typeface="+mj-ea"/>
                <a:ea typeface="+mj-ea"/>
              </a:rPr>
              <a:t>와 </a:t>
            </a:r>
            <a:r>
              <a:rPr lang="en-US" altLang="ko-KR" sz="1100" b="1" spc="-150" dirty="0">
                <a:latin typeface="+mj-ea"/>
                <a:ea typeface="+mj-ea"/>
              </a:rPr>
              <a:t>Emotion API</a:t>
            </a:r>
            <a:r>
              <a:rPr lang="ko-KR" altLang="en-US" sz="1100" b="1" spc="-150" dirty="0">
                <a:latin typeface="+mj-ea"/>
                <a:ea typeface="+mj-ea"/>
              </a:rPr>
              <a:t>를 이용한 음성 기반 감정 인식 </a:t>
            </a:r>
            <a:r>
              <a:rPr lang="en-US" altLang="ko-KR" sz="1100" b="1" spc="-150" dirty="0">
                <a:latin typeface="+mj-ea"/>
                <a:ea typeface="+mj-ea"/>
              </a:rPr>
              <a:t>AI </a:t>
            </a:r>
            <a:r>
              <a:rPr lang="ko-KR" altLang="en-US" sz="1100" b="1" spc="-150" dirty="0">
                <a:latin typeface="+mj-ea"/>
                <a:ea typeface="+mj-ea"/>
              </a:rPr>
              <a:t>시스템</a:t>
            </a:r>
            <a:r>
              <a:rPr lang="en-US" altLang="ko-KR" sz="1100" b="1" spc="-150" dirty="0">
                <a:latin typeface="+mj-ea"/>
                <a:ea typeface="+mj-ea"/>
              </a:rPr>
              <a:t>	</a:t>
            </a:r>
            <a:endParaRPr lang="ko-KR" altLang="en-US" sz="1100" b="1" spc="-150" dirty="0">
              <a:latin typeface="+mj-ea"/>
              <a:ea typeface="+mj-ea"/>
            </a:endParaRPr>
          </a:p>
          <a:p>
            <a:pPr lvl="2"/>
            <a:r>
              <a:rPr lang="en-US" altLang="ko-KR" sz="800" spc="-150" dirty="0">
                <a:latin typeface="+mj-ea"/>
                <a:ea typeface="+mj-ea"/>
              </a:rPr>
              <a:t>-  </a:t>
            </a:r>
            <a:r>
              <a:rPr lang="ko-KR" altLang="en-US" sz="800" spc="-150" dirty="0">
                <a:latin typeface="+mj-ea"/>
                <a:ea typeface="+mj-ea"/>
              </a:rPr>
              <a:t>유튜브와 </a:t>
            </a:r>
            <a:r>
              <a:rPr lang="en-US" altLang="ko-KR" sz="800" spc="-150" dirty="0">
                <a:latin typeface="+mj-ea"/>
                <a:ea typeface="+mj-ea"/>
              </a:rPr>
              <a:t>MS emotion API</a:t>
            </a:r>
            <a:r>
              <a:rPr lang="ko-KR" altLang="en-US" sz="800" spc="-150" dirty="0">
                <a:latin typeface="+mj-ea"/>
                <a:ea typeface="+mj-ea"/>
              </a:rPr>
              <a:t>를 통한 경제적인 감정 기반 음성 데이터 구축 방법과 </a:t>
            </a:r>
            <a:r>
              <a:rPr lang="ko-KR" altLang="en-US" sz="800" spc="-150" dirty="0" err="1">
                <a:latin typeface="+mj-ea"/>
                <a:ea typeface="+mj-ea"/>
              </a:rPr>
              <a:t>전처리된</a:t>
            </a:r>
            <a:r>
              <a:rPr lang="ko-KR" altLang="en-US" sz="800" spc="-150" dirty="0">
                <a:latin typeface="+mj-ea"/>
                <a:ea typeface="+mj-ea"/>
              </a:rPr>
              <a:t> 음성 데이터를 머신 러닝을 통해 학습시키는 효과적인 음성 기반 감정 인식 기술을 제안</a:t>
            </a:r>
            <a:r>
              <a:rPr lang="en-US" altLang="ko-KR" sz="800" spc="-150" dirty="0">
                <a:latin typeface="+mj-ea"/>
                <a:ea typeface="+mj-ea"/>
              </a:rPr>
              <a:t>.	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lvl="2"/>
            <a:endParaRPr lang="ko-KR" altLang="ko-KR" sz="8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9F67017-CF6E-4A07-9E18-FE8B93A9D5C8}"/>
              </a:ext>
            </a:extLst>
          </p:cNvPr>
          <p:cNvSpPr/>
          <p:nvPr/>
        </p:nvSpPr>
        <p:spPr>
          <a:xfrm>
            <a:off x="1026522" y="1297980"/>
            <a:ext cx="7877254" cy="50610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개체 16">
            <a:extLst>
              <a:ext uri="{FF2B5EF4-FFF2-40B4-BE49-F238E27FC236}">
                <a16:creationId xmlns:a16="http://schemas.microsoft.com/office/drawing/2014/main" id="{D699CD74-01AE-40DC-8B41-EAB53224A4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9679763"/>
              </p:ext>
            </p:extLst>
          </p:nvPr>
        </p:nvGraphicFramePr>
        <p:xfrm>
          <a:off x="5578098" y="2687100"/>
          <a:ext cx="517902" cy="456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2" imgW="914400" imgH="806400" progId="FoxitReader.Document">
                  <p:embed/>
                </p:oleObj>
              </mc:Choice>
              <mc:Fallback>
                <p:oleObj name="PDF" showAsIcon="1" r:id="rId2" imgW="914400" imgH="80640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578098" y="2687100"/>
                        <a:ext cx="517902" cy="4567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개체 18">
            <a:extLst>
              <a:ext uri="{FF2B5EF4-FFF2-40B4-BE49-F238E27FC236}">
                <a16:creationId xmlns:a16="http://schemas.microsoft.com/office/drawing/2014/main" id="{2166D2FD-4699-4F05-BF27-EBF54E9489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3671183"/>
              </p:ext>
            </p:extLst>
          </p:nvPr>
        </p:nvGraphicFramePr>
        <p:xfrm>
          <a:off x="4360190" y="3330280"/>
          <a:ext cx="517902" cy="456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4" imgW="914400" imgH="806400" progId="FoxitReader.Document">
                  <p:embed/>
                </p:oleObj>
              </mc:Choice>
              <mc:Fallback>
                <p:oleObj name="PDF" showAsIcon="1" r:id="rId4" imgW="914400" imgH="80640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60190" y="3330280"/>
                        <a:ext cx="517902" cy="4567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개체 20">
            <a:extLst>
              <a:ext uri="{FF2B5EF4-FFF2-40B4-BE49-F238E27FC236}">
                <a16:creationId xmlns:a16="http://schemas.microsoft.com/office/drawing/2014/main" id="{640AD59B-C8E7-47B6-9263-376243FF0B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973251"/>
              </p:ext>
            </p:extLst>
          </p:nvPr>
        </p:nvGraphicFramePr>
        <p:xfrm>
          <a:off x="6198678" y="4233304"/>
          <a:ext cx="517902" cy="456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6" imgW="914400" imgH="806400" progId="FoxitReader.Document">
                  <p:embed/>
                </p:oleObj>
              </mc:Choice>
              <mc:Fallback>
                <p:oleObj name="PDF" showAsIcon="1" r:id="rId6" imgW="914400" imgH="80640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98678" y="4233304"/>
                        <a:ext cx="517902" cy="4567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개체 21">
            <a:extLst>
              <a:ext uri="{FF2B5EF4-FFF2-40B4-BE49-F238E27FC236}">
                <a16:creationId xmlns:a16="http://schemas.microsoft.com/office/drawing/2014/main" id="{29773866-D601-46A0-A3B2-E04F262191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7547763"/>
              </p:ext>
            </p:extLst>
          </p:nvPr>
        </p:nvGraphicFramePr>
        <p:xfrm>
          <a:off x="5282339" y="3787041"/>
          <a:ext cx="517902" cy="456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8" imgW="914400" imgH="806400" progId="FoxitReader.Document">
                  <p:embed/>
                </p:oleObj>
              </mc:Choice>
              <mc:Fallback>
                <p:oleObj name="PDF" showAsIcon="1" r:id="rId8" imgW="914400" imgH="80640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282339" y="3787041"/>
                        <a:ext cx="517902" cy="4567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개체 22">
            <a:extLst>
              <a:ext uri="{FF2B5EF4-FFF2-40B4-BE49-F238E27FC236}">
                <a16:creationId xmlns:a16="http://schemas.microsoft.com/office/drawing/2014/main" id="{FE22284F-08F0-4AFF-ADBA-684F74ED40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375108"/>
              </p:ext>
            </p:extLst>
          </p:nvPr>
        </p:nvGraphicFramePr>
        <p:xfrm>
          <a:off x="5099906" y="5781798"/>
          <a:ext cx="455731" cy="4019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10" imgW="914400" imgH="806400" progId="FoxitReader.Document">
                  <p:embed/>
                </p:oleObj>
              </mc:Choice>
              <mc:Fallback>
                <p:oleObj name="PDF" showAsIcon="1" r:id="rId10" imgW="914400" imgH="806400" progId="FoxitReader.Document">
                  <p:embed/>
                  <p:pic>
                    <p:nvPicPr>
                      <p:cNvPr id="27" name="개체 26">
                        <a:extLst>
                          <a:ext uri="{FF2B5EF4-FFF2-40B4-BE49-F238E27FC236}">
                            <a16:creationId xmlns:a16="http://schemas.microsoft.com/office/drawing/2014/main" id="{5F44F9DB-FD6B-4623-AE7D-6CAA934E80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99906" y="5781798"/>
                        <a:ext cx="455731" cy="4019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개체 23">
            <a:extLst>
              <a:ext uri="{FF2B5EF4-FFF2-40B4-BE49-F238E27FC236}">
                <a16:creationId xmlns:a16="http://schemas.microsoft.com/office/drawing/2014/main" id="{55E23C44-EA2D-460A-97DB-5F8F89C6BA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011862"/>
              </p:ext>
            </p:extLst>
          </p:nvPr>
        </p:nvGraphicFramePr>
        <p:xfrm>
          <a:off x="4914732" y="5296210"/>
          <a:ext cx="494146" cy="4358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12" imgW="914400" imgH="806400" progId="FoxitReader.Document">
                  <p:embed/>
                </p:oleObj>
              </mc:Choice>
              <mc:Fallback>
                <p:oleObj name="PDF" showAsIcon="1" r:id="rId12" imgW="914400" imgH="806400" progId="FoxitReader.Document">
                  <p:embed/>
                  <p:pic>
                    <p:nvPicPr>
                      <p:cNvPr id="28" name="개체 27">
                        <a:extLst>
                          <a:ext uri="{FF2B5EF4-FFF2-40B4-BE49-F238E27FC236}">
                            <a16:creationId xmlns:a16="http://schemas.microsoft.com/office/drawing/2014/main" id="{A3955CB4-3694-40A1-9CF1-439044A05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914732" y="5296210"/>
                        <a:ext cx="494146" cy="4358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개체 24">
            <a:extLst>
              <a:ext uri="{FF2B5EF4-FFF2-40B4-BE49-F238E27FC236}">
                <a16:creationId xmlns:a16="http://schemas.microsoft.com/office/drawing/2014/main" id="{97CAD3A7-65DC-48FB-803A-058062B2E4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9641556"/>
              </p:ext>
            </p:extLst>
          </p:nvPr>
        </p:nvGraphicFramePr>
        <p:xfrm>
          <a:off x="5279969" y="4871451"/>
          <a:ext cx="415067" cy="366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14" imgW="914400" imgH="806400" progId="FoxitReader.Document">
                  <p:embed/>
                </p:oleObj>
              </mc:Choice>
              <mc:Fallback>
                <p:oleObj name="PDF" showAsIcon="1" r:id="rId14" imgW="914400" imgH="806400" progId="FoxitReader.Document">
                  <p:embed/>
                  <p:pic>
                    <p:nvPicPr>
                      <p:cNvPr id="29" name="개체 28">
                        <a:extLst>
                          <a:ext uri="{FF2B5EF4-FFF2-40B4-BE49-F238E27FC236}">
                            <a16:creationId xmlns:a16="http://schemas.microsoft.com/office/drawing/2014/main" id="{B48CA58A-21C9-456C-84B6-20462B90E9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279969" y="4871451"/>
                        <a:ext cx="415067" cy="3660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22664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026522" y="437391"/>
            <a:ext cx="16850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회의 내용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277969-7457-4ED3-A39C-259F6EED3BA4}"/>
              </a:ext>
            </a:extLst>
          </p:cNvPr>
          <p:cNvSpPr txBox="1"/>
          <p:nvPr/>
        </p:nvSpPr>
        <p:spPr>
          <a:xfrm>
            <a:off x="455532" y="1540906"/>
            <a:ext cx="9916709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en-US" sz="1100" b="1" spc="-150" dirty="0">
                <a:latin typeface="+mj-ea"/>
                <a:ea typeface="+mj-ea"/>
              </a:rPr>
              <a:t>음성 합성 관련 논문 조사 </a:t>
            </a:r>
          </a:p>
          <a:p>
            <a:pPr lvl="2"/>
            <a:endParaRPr lang="en-US" altLang="ko-KR" sz="800" spc="-150" dirty="0">
              <a:latin typeface="+mj-ea"/>
              <a:ea typeface="+mj-ea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ko-KR" altLang="ko-KR" sz="11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말소리장애 아동의 말 산출 능력 향상을 위한 음성인식 어플리케이션 개발</a:t>
            </a:r>
            <a:endParaRPr lang="en-US" altLang="ko-KR" sz="1100" b="1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lvl="3"/>
            <a:r>
              <a:rPr lang="en-US" altLang="ko-KR" sz="800" kern="100" dirty="0">
                <a:latin typeface="+mj-ea"/>
                <a:ea typeface="+mj-ea"/>
                <a:cs typeface="Times New Roman" panose="02020603050405020304" pitchFamily="18" charset="0"/>
              </a:rPr>
              <a:t>-</a:t>
            </a:r>
            <a:r>
              <a:rPr lang="ko-KR" altLang="en-US" sz="800" kern="100" dirty="0">
                <a:latin typeface="+mj-ea"/>
                <a:ea typeface="+mj-ea"/>
                <a:cs typeface="Times New Roman" panose="02020603050405020304" pitchFamily="18" charset="0"/>
              </a:rPr>
              <a:t> 음성 인식을 이용한 말소리 장애 아동의 언어치료</a:t>
            </a:r>
            <a:r>
              <a:rPr lang="en-US" altLang="ko-KR" sz="800" kern="100" dirty="0">
                <a:latin typeface="+mj-ea"/>
                <a:ea typeface="+mj-ea"/>
                <a:cs typeface="Times New Roman" panose="02020603050405020304" pitchFamily="18" charset="0"/>
              </a:rPr>
              <a:t>, </a:t>
            </a:r>
            <a:r>
              <a:rPr lang="ko-KR" altLang="en-US" sz="800" kern="100" dirty="0">
                <a:latin typeface="+mj-ea"/>
                <a:ea typeface="+mj-ea"/>
                <a:cs typeface="Times New Roman" panose="02020603050405020304" pitchFamily="18" charset="0"/>
              </a:rPr>
              <a:t>교유 지원을 위한 앱 개발</a:t>
            </a:r>
            <a:endParaRPr lang="en-US" altLang="ko-KR" sz="800" kern="1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lvl="3"/>
            <a:endParaRPr lang="en-US" altLang="ko-KR" sz="800" kern="1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ko-KR" altLang="ko-KR" sz="11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카카오 음성인식</a:t>
            </a:r>
            <a:r>
              <a:rPr lang="en-US" altLang="ko-KR" sz="11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 API</a:t>
            </a:r>
            <a:r>
              <a:rPr lang="ko-KR" altLang="ko-KR" sz="11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를 활용한 냉장고 관리 어플리케이션</a:t>
            </a:r>
            <a:endParaRPr lang="en-US" altLang="ko-KR" sz="1100" b="1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lvl="3"/>
            <a:r>
              <a:rPr lang="en-US" altLang="ko-KR" sz="800" dirty="0">
                <a:latin typeface="+mj-ea"/>
                <a:ea typeface="+mj-ea"/>
                <a:cs typeface="Times New Roman" panose="02020603050405020304" pitchFamily="18" charset="0"/>
              </a:rPr>
              <a:t>- </a:t>
            </a:r>
            <a:r>
              <a:rPr lang="ko-KR" altLang="ko-KR" sz="8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카카오 사</a:t>
            </a:r>
            <a:r>
              <a:rPr lang="ko-KR" altLang="en-US" sz="8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의 음성인식 </a:t>
            </a:r>
            <a:r>
              <a:rPr lang="en-US" altLang="ko-KR" sz="800" dirty="0">
                <a:latin typeface="+mj-ea"/>
                <a:ea typeface="+mj-ea"/>
                <a:cs typeface="Times New Roman" panose="02020603050405020304" pitchFamily="18" charset="0"/>
              </a:rPr>
              <a:t>STT API</a:t>
            </a:r>
            <a:r>
              <a:rPr lang="ko-KR" altLang="en-US" sz="800" dirty="0">
                <a:latin typeface="+mj-ea"/>
                <a:ea typeface="+mj-ea"/>
                <a:cs typeface="Times New Roman" panose="02020603050405020304" pitchFamily="18" charset="0"/>
              </a:rPr>
              <a:t>를 이용하여 냉장고 관리 어플리케이션 개발</a:t>
            </a:r>
            <a:endParaRPr lang="en-US" altLang="ko-KR" sz="800" dirty="0">
              <a:latin typeface="+mj-ea"/>
              <a:ea typeface="+mj-ea"/>
              <a:cs typeface="Times New Roman" panose="02020603050405020304" pitchFamily="18" charset="0"/>
            </a:endParaRPr>
          </a:p>
          <a:p>
            <a:pPr marL="1543050" lvl="3" indent="-171450">
              <a:buFontTx/>
              <a:buChar char="-"/>
            </a:pPr>
            <a:endParaRPr lang="en-US" altLang="ko-KR" sz="800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ko-KR" altLang="ko-KR" sz="1100" b="1" kern="100" dirty="0">
                <a:effectLst/>
                <a:latin typeface="+mj-ea"/>
                <a:ea typeface="+mj-ea"/>
                <a:cs typeface="Times New Roman" panose="02020603050405020304" pitchFamily="18" charset="0"/>
              </a:rPr>
              <a:t>세밀한 감정 음성 합성 시스템의 속도와 합성음의 음질 개선 연구</a:t>
            </a:r>
            <a:endParaRPr lang="en-US" altLang="ko-KR" sz="1100" b="1" kern="100" dirty="0">
              <a:effectLst/>
              <a:latin typeface="+mj-ea"/>
              <a:ea typeface="+mj-ea"/>
              <a:cs typeface="Times New Roman" panose="02020603050405020304" pitchFamily="18" charset="0"/>
            </a:endParaRPr>
          </a:p>
          <a:p>
            <a:pPr lvl="2"/>
            <a:r>
              <a:rPr lang="en-US" altLang="ko-KR" sz="800" kern="100" dirty="0">
                <a:latin typeface="+mj-ea"/>
                <a:ea typeface="+mj-ea"/>
                <a:cs typeface="Times New Roman" panose="02020603050405020304" pitchFamily="18" charset="0"/>
              </a:rPr>
              <a:t>            - </a:t>
            </a:r>
            <a:r>
              <a:rPr lang="en-US" altLang="ko-KR" sz="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SA-I2I</a:t>
            </a:r>
            <a:r>
              <a:rPr lang="ko-KR" altLang="en-US" sz="8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의 느린 학습 속도와 감정의 세기가 강해질수록 음질이 저하되는 단점을 개선</a:t>
            </a:r>
            <a:endParaRPr lang="en-US" altLang="ko-KR" sz="8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US" altLang="ko-KR" sz="1100" b="1" spc="-150" dirty="0">
              <a:latin typeface="+mj-ea"/>
              <a:ea typeface="+mj-ea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altLang="ko-KR" sz="1100" b="1" spc="-150" dirty="0">
                <a:latin typeface="+mj-ea"/>
                <a:ea typeface="+mj-ea"/>
              </a:rPr>
              <a:t>Neural Voice Cloning with a Few Samples</a:t>
            </a:r>
            <a:endParaRPr lang="ko-KR" altLang="en-US" sz="1100" b="1" spc="-150" dirty="0">
              <a:latin typeface="+mj-ea"/>
              <a:ea typeface="+mj-ea"/>
            </a:endParaRPr>
          </a:p>
          <a:p>
            <a:pPr lvl="3"/>
            <a:r>
              <a:rPr lang="en-US" altLang="ko-KR" sz="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- </a:t>
            </a:r>
            <a:r>
              <a:rPr lang="ko-KR" altLang="en-US" sz="800" kern="0" spc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바이두에서</a:t>
            </a:r>
            <a:r>
              <a:rPr lang="ko-KR" altLang="en-US" sz="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발표한 논문</a:t>
            </a:r>
            <a:r>
              <a:rPr lang="en-US" altLang="ko-KR" sz="800" kern="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적은 샘플 수로 음성을 복제하는 기술에 대한 내용</a:t>
            </a:r>
            <a:endParaRPr lang="en-US" altLang="ko-KR" sz="800" kern="0" spc="0" dirty="0">
              <a:solidFill>
                <a:srgbClr val="000000"/>
              </a:solidFill>
              <a:effectLst/>
              <a:latin typeface="+mj-ea"/>
              <a:ea typeface="+mj-ea"/>
            </a:endParaRPr>
          </a:p>
          <a:p>
            <a:pPr lvl="3"/>
            <a:r>
              <a:rPr lang="en-US" altLang="ko-KR" sz="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- </a:t>
            </a:r>
            <a:r>
              <a:rPr lang="ko-KR" altLang="en-US" sz="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굵은 글씨가 복제 성능이 가장 좋은 음성</a:t>
            </a:r>
          </a:p>
          <a:p>
            <a:pPr lvl="3"/>
            <a:r>
              <a:rPr lang="en-US" altLang="ko-KR" sz="800" spc="-150" dirty="0">
                <a:latin typeface="+mj-ea"/>
                <a:ea typeface="+mj-ea"/>
              </a:rPr>
              <a:t>-  Voice Cloning Experiment  (</a:t>
            </a:r>
            <a:r>
              <a:rPr lang="en-US" altLang="ko-KR" sz="800" spc="-150" dirty="0">
                <a:latin typeface="+mj-ea"/>
                <a:ea typeface="+mj-ea"/>
                <a:hlinkClick r:id="rId2"/>
              </a:rPr>
              <a:t>https://audiodemos.github.io/</a:t>
            </a:r>
            <a:r>
              <a:rPr lang="en-US" altLang="ko-KR" sz="800" spc="-150" dirty="0">
                <a:latin typeface="+mj-ea"/>
                <a:ea typeface="+mj-ea"/>
              </a:rPr>
              <a:t>  - </a:t>
            </a:r>
            <a:r>
              <a:rPr lang="ko-KR" altLang="en-US" sz="800" spc="-150" dirty="0">
                <a:latin typeface="+mj-ea"/>
                <a:ea typeface="+mj-ea"/>
              </a:rPr>
              <a:t>굵은 글씨가  복제 성능이 가장 좋은 음성</a:t>
            </a:r>
            <a:r>
              <a:rPr lang="en-US" altLang="ko-KR" sz="800" spc="-150" dirty="0">
                <a:latin typeface="+mj-ea"/>
                <a:ea typeface="+mj-ea"/>
              </a:rPr>
              <a:t>)</a:t>
            </a:r>
          </a:p>
          <a:p>
            <a:pPr lvl="3"/>
            <a:r>
              <a:rPr lang="en-US" altLang="ko-KR" sz="800" spc="-150" dirty="0">
                <a:latin typeface="+mj-ea"/>
                <a:ea typeface="+mj-ea"/>
              </a:rPr>
              <a:t>-</a:t>
            </a:r>
            <a:r>
              <a:rPr lang="ko-KR" altLang="en-US" sz="800" spc="-150" dirty="0">
                <a:latin typeface="+mj-ea"/>
                <a:ea typeface="+mj-ea"/>
              </a:rPr>
              <a:t>  모델 구현 코드 </a:t>
            </a:r>
            <a:r>
              <a:rPr lang="en-US" altLang="ko-KR" sz="800" spc="-150" dirty="0">
                <a:latin typeface="+mj-ea"/>
                <a:ea typeface="+mj-ea"/>
              </a:rPr>
              <a:t>Git hub  (</a:t>
            </a:r>
            <a:r>
              <a:rPr lang="en-US" altLang="ko-KR" sz="800" spc="-150" dirty="0">
                <a:latin typeface="+mj-ea"/>
                <a:ea typeface="+mj-ea"/>
                <a:hlinkClick r:id="rId3"/>
              </a:rPr>
              <a:t>https://github.com/SforAiDl/Neural-Voice-Cloning-With-Few-Samples</a:t>
            </a:r>
            <a:r>
              <a:rPr lang="en-US" altLang="ko-KR" sz="800" spc="-150" dirty="0">
                <a:latin typeface="+mj-ea"/>
                <a:ea typeface="+mj-ea"/>
              </a:rPr>
              <a:t>)</a:t>
            </a:r>
          </a:p>
          <a:p>
            <a:pPr lvl="3"/>
            <a:endParaRPr lang="en-US" altLang="ko-KR" sz="800" spc="-150" dirty="0">
              <a:latin typeface="+mj-ea"/>
              <a:ea typeface="+mj-ea"/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altLang="ko-KR" sz="1100" b="1" i="0" dirty="0">
                <a:effectLst/>
                <a:latin typeface="+mj-ea"/>
                <a:ea typeface="+mj-ea"/>
              </a:rPr>
              <a:t>NAUTILUS: A Versatile Voice Cloning System</a:t>
            </a:r>
          </a:p>
          <a:p>
            <a:pPr marL="1543050" lvl="3" indent="-171450">
              <a:buFontTx/>
              <a:buChar char="-"/>
            </a:pPr>
            <a:r>
              <a:rPr lang="ko-KR" altLang="en-US" sz="800" dirty="0">
                <a:latin typeface="+mj-ea"/>
                <a:ea typeface="+mj-ea"/>
              </a:rPr>
              <a:t>임의의 소스 화자의 참조 발화에서 대상 음성으로 음성을 생성 </a:t>
            </a:r>
            <a:r>
              <a:rPr lang="ko-KR" altLang="en-US" sz="800">
                <a:latin typeface="+mj-ea"/>
                <a:ea typeface="+mj-ea"/>
              </a:rPr>
              <a:t>할 수 있는 </a:t>
            </a:r>
            <a:r>
              <a:rPr lang="en-US" altLang="ko-KR" sz="800" dirty="0">
                <a:latin typeface="+mj-ea"/>
                <a:ea typeface="+mj-ea"/>
              </a:rPr>
              <a:t>NAUTILUS</a:t>
            </a:r>
            <a:r>
              <a:rPr lang="ko-KR" altLang="en-US" sz="800" dirty="0">
                <a:latin typeface="+mj-ea"/>
                <a:ea typeface="+mj-ea"/>
              </a:rPr>
              <a:t>라는 새로운 음성 합성 시스템을 소개</a:t>
            </a:r>
            <a:endParaRPr lang="en-US" altLang="ko-KR" sz="800" dirty="0">
              <a:latin typeface="+mj-ea"/>
              <a:ea typeface="+mj-ea"/>
            </a:endParaRPr>
          </a:p>
          <a:p>
            <a:pPr marL="1543050" lvl="3" indent="-171450">
              <a:buFontTx/>
              <a:buChar char="-"/>
            </a:pPr>
            <a:r>
              <a:rPr lang="en-US" altLang="ko-KR" sz="800" dirty="0">
                <a:latin typeface="+mj-ea"/>
                <a:ea typeface="+mj-ea"/>
              </a:rPr>
              <a:t>5</a:t>
            </a:r>
            <a:r>
              <a:rPr lang="ko-KR" altLang="en-US" sz="800" dirty="0">
                <a:latin typeface="+mj-ea"/>
                <a:ea typeface="+mj-ea"/>
              </a:rPr>
              <a:t>분 분량의 적은 데이터로 음성을 합성</a:t>
            </a:r>
            <a:r>
              <a:rPr lang="en-US" altLang="ko-KR" sz="800" dirty="0">
                <a:latin typeface="+mj-ea"/>
                <a:ea typeface="+mj-ea"/>
              </a:rPr>
              <a:t> </a:t>
            </a:r>
          </a:p>
          <a:p>
            <a:pPr marL="1543050" lvl="3" indent="-171450">
              <a:buFontTx/>
              <a:buChar char="-"/>
            </a:pPr>
            <a:r>
              <a:rPr lang="en-US" altLang="ko-KR" sz="800" spc="-150" dirty="0">
                <a:latin typeface="+mj-ea"/>
                <a:ea typeface="+mj-ea"/>
              </a:rPr>
              <a:t>Voice Cloning Experiment  (</a:t>
            </a:r>
            <a:r>
              <a:rPr lang="ko-KR" altLang="en-US" sz="800" dirty="0">
                <a:latin typeface="+mj-ea"/>
                <a:ea typeface="+mj-ea"/>
                <a:hlinkClick r:id="rId4"/>
              </a:rPr>
              <a:t>https://nii-yamagishilab.github.io/sample-versatile-voice-cloning/</a:t>
            </a:r>
            <a:r>
              <a:rPr lang="ko-KR" altLang="en-US" sz="800" dirty="0">
                <a:latin typeface="+mj-ea"/>
                <a:ea typeface="+mj-ea"/>
              </a:rPr>
              <a:t> </a:t>
            </a:r>
            <a:r>
              <a:rPr lang="en-US" altLang="ko-KR" sz="800" dirty="0">
                <a:latin typeface="+mj-ea"/>
                <a:ea typeface="+mj-ea"/>
              </a:rPr>
              <a:t>- </a:t>
            </a:r>
            <a:r>
              <a:rPr lang="ko-KR" altLang="en-US" sz="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각 표에서 </a:t>
            </a:r>
            <a:r>
              <a:rPr lang="ko-KR" altLang="en-US" sz="800" kern="0" spc="0" dirty="0" err="1">
                <a:solidFill>
                  <a:srgbClr val="000000"/>
                </a:solidFill>
                <a:effectLst/>
                <a:latin typeface="+mj-ea"/>
                <a:ea typeface="+mj-ea"/>
              </a:rPr>
              <a:t>노틸러스가</a:t>
            </a:r>
            <a:r>
              <a:rPr lang="ko-KR" altLang="en-US" sz="8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붙은 부분이 복제 결과</a:t>
            </a:r>
            <a:r>
              <a:rPr lang="en-US" altLang="ko-KR" sz="800" spc="-150" dirty="0">
                <a:latin typeface="+mj-ea"/>
                <a:ea typeface="+mj-ea"/>
              </a:rPr>
              <a:t>)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8C5B604-1A2D-460C-A126-21498DC95A07}"/>
              </a:ext>
            </a:extLst>
          </p:cNvPr>
          <p:cNvSpPr/>
          <p:nvPr/>
        </p:nvSpPr>
        <p:spPr>
          <a:xfrm>
            <a:off x="921909" y="1456848"/>
            <a:ext cx="7997366" cy="31151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0" name="개체 19">
            <a:extLst>
              <a:ext uri="{FF2B5EF4-FFF2-40B4-BE49-F238E27FC236}">
                <a16:creationId xmlns:a16="http://schemas.microsoft.com/office/drawing/2014/main" id="{43577665-261A-4E04-A022-D3ED8313F8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4922858"/>
              </p:ext>
            </p:extLst>
          </p:nvPr>
        </p:nvGraphicFramePr>
        <p:xfrm>
          <a:off x="4757766" y="3824199"/>
          <a:ext cx="368177" cy="324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5" imgW="914400" imgH="806400" progId="FoxitReader.Document">
                  <p:embed/>
                </p:oleObj>
              </mc:Choice>
              <mc:Fallback>
                <p:oleObj name="PDF" showAsIcon="1" r:id="rId5" imgW="914400" imgH="80640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57766" y="3824199"/>
                        <a:ext cx="368177" cy="324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개체 21">
            <a:extLst>
              <a:ext uri="{FF2B5EF4-FFF2-40B4-BE49-F238E27FC236}">
                <a16:creationId xmlns:a16="http://schemas.microsoft.com/office/drawing/2014/main" id="{E49A2749-62BE-47BC-9FB6-0271178089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7368297"/>
              </p:ext>
            </p:extLst>
          </p:nvPr>
        </p:nvGraphicFramePr>
        <p:xfrm>
          <a:off x="3759744" y="3065357"/>
          <a:ext cx="362348" cy="3195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7" imgW="914400" imgH="806400" progId="FoxitReader.Document">
                  <p:embed/>
                </p:oleObj>
              </mc:Choice>
              <mc:Fallback>
                <p:oleObj name="PDF" showAsIcon="1" r:id="rId7" imgW="914400" imgH="80640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59744" y="3065357"/>
                        <a:ext cx="362348" cy="3195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개체 22">
            <a:extLst>
              <a:ext uri="{FF2B5EF4-FFF2-40B4-BE49-F238E27FC236}">
                <a16:creationId xmlns:a16="http://schemas.microsoft.com/office/drawing/2014/main" id="{3A0F8D23-E831-4562-8D17-16AD067757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2383402"/>
              </p:ext>
            </p:extLst>
          </p:nvPr>
        </p:nvGraphicFramePr>
        <p:xfrm>
          <a:off x="5831230" y="2697932"/>
          <a:ext cx="415067" cy="366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9" imgW="914400" imgH="806400" progId="FoxitReader.Document">
                  <p:embed/>
                </p:oleObj>
              </mc:Choice>
              <mc:Fallback>
                <p:oleObj name="PDF" showAsIcon="1" r:id="rId9" imgW="914400" imgH="80640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831230" y="2697932"/>
                        <a:ext cx="415067" cy="3660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개체 24">
            <a:extLst>
              <a:ext uri="{FF2B5EF4-FFF2-40B4-BE49-F238E27FC236}">
                <a16:creationId xmlns:a16="http://schemas.microsoft.com/office/drawing/2014/main" id="{D7116CD6-73CE-4D78-837E-B29C75774A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596518"/>
              </p:ext>
            </p:extLst>
          </p:nvPr>
        </p:nvGraphicFramePr>
        <p:xfrm>
          <a:off x="5418694" y="2264609"/>
          <a:ext cx="491327" cy="433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11" imgW="914400" imgH="806400" progId="FoxitReader.Document">
                  <p:embed/>
                </p:oleObj>
              </mc:Choice>
              <mc:Fallback>
                <p:oleObj name="PDF" showAsIcon="1" r:id="rId11" imgW="914400" imgH="80640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418694" y="2264609"/>
                        <a:ext cx="491327" cy="4333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개체 25">
            <a:extLst>
              <a:ext uri="{FF2B5EF4-FFF2-40B4-BE49-F238E27FC236}">
                <a16:creationId xmlns:a16="http://schemas.microsoft.com/office/drawing/2014/main" id="{3374A7DD-5541-48F6-8827-79A5C06ABC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1478485"/>
              </p:ext>
            </p:extLst>
          </p:nvPr>
        </p:nvGraphicFramePr>
        <p:xfrm>
          <a:off x="6281980" y="1828800"/>
          <a:ext cx="494146" cy="4358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DF" showAsIcon="1" r:id="rId13" imgW="914400" imgH="806400" progId="FoxitReader.Document">
                  <p:embed/>
                </p:oleObj>
              </mc:Choice>
              <mc:Fallback>
                <p:oleObj name="PDF" showAsIcon="1" r:id="rId13" imgW="914400" imgH="80640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281980" y="1828800"/>
                        <a:ext cx="494146" cy="4358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65A21D5C-B943-421A-B1B9-ECC93EA5A87A}"/>
              </a:ext>
            </a:extLst>
          </p:cNvPr>
          <p:cNvSpPr txBox="1"/>
          <p:nvPr/>
        </p:nvSpPr>
        <p:spPr>
          <a:xfrm>
            <a:off x="902534" y="5298332"/>
            <a:ext cx="86189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02.05, 02.19 </a:t>
            </a:r>
            <a:r>
              <a:rPr lang="ko-KR" altLang="en-US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회의를 진행하였고</a:t>
            </a:r>
            <a:r>
              <a:rPr lang="en-US" altLang="ko-KR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각자 </a:t>
            </a:r>
            <a:r>
              <a:rPr lang="en-US" altLang="ko-KR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T </a:t>
            </a:r>
            <a:r>
              <a:rPr lang="ko-KR" altLang="en-US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아카데미의 딥러닝 음성 합성 강의를 들은 후 스터디 진행하였습니다</a:t>
            </a:r>
            <a:r>
              <a:rPr lang="en-US" altLang="ko-KR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</a:t>
            </a:r>
          </a:p>
          <a:p>
            <a:r>
              <a:rPr lang="ko-KR" altLang="en-US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그리고</a:t>
            </a:r>
            <a:r>
              <a:rPr lang="en-US" altLang="ko-KR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각자 프로젝트 목적에 맞는 논문을 조사해보았습니다</a:t>
            </a:r>
            <a:r>
              <a:rPr lang="en-US" altLang="ko-KR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</a:t>
            </a:r>
            <a:r>
              <a:rPr lang="ko-KR" altLang="en-US" sz="1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우측 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PDF </a:t>
            </a:r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아이콘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감정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TTS, </a:t>
            </a:r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적은 샘플로 음성 합성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Attention, Vocoder </a:t>
            </a:r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등의 내용을 찾아보았고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마지막 논문에선 모델 구현 코드와 실험 결과를 확인하실 수 있습니다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</a:t>
            </a:r>
          </a:p>
          <a:p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적은 데이터로도 합성 결과가 나쁘지 않아서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더 많은 데이터를 사용하거나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더 최신 연구를 토대로 더 좋은 모델을 만들 수 있을 것 같습니다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</a:t>
            </a:r>
          </a:p>
          <a:p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다음주에는 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vocoder </a:t>
            </a:r>
            <a:r>
              <a:rPr lang="ko-KR" altLang="en-US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관련 강의를 듣고 회의 진행하도록 하겠습니다</a:t>
            </a:r>
            <a:r>
              <a:rPr lang="en-US" altLang="ko-KR" sz="10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</a:p>
          <a:p>
            <a:endParaRPr lang="en-US" altLang="ko-KR" sz="1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sz="1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endParaRPr lang="en-US" altLang="ko-KR" sz="1000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6BFAB46B-3455-4C22-B4F6-38717B8AA350}"/>
              </a:ext>
            </a:extLst>
          </p:cNvPr>
          <p:cNvSpPr/>
          <p:nvPr/>
        </p:nvSpPr>
        <p:spPr>
          <a:xfrm>
            <a:off x="902535" y="5265429"/>
            <a:ext cx="9323646" cy="908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657</Words>
  <Application>Microsoft Office PowerPoint</Application>
  <PresentationFormat>와이드스크린</PresentationFormat>
  <Paragraphs>65</Paragraphs>
  <Slides>3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함초롬바탕</vt:lpstr>
      <vt:lpstr>나눔스퀘어 Bold</vt:lpstr>
      <vt:lpstr>나눔스퀘어 ExtraBold</vt:lpstr>
      <vt:lpstr>Arial</vt:lpstr>
      <vt:lpstr>맑은 고딕</vt:lpstr>
      <vt:lpstr>나눔고딕 ExtraBold</vt:lpstr>
      <vt:lpstr>1_Office 테마</vt:lpstr>
      <vt:lpstr>PDF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길민호</cp:lastModifiedBy>
  <cp:revision>38</cp:revision>
  <dcterms:created xsi:type="dcterms:W3CDTF">2017-05-29T09:12:16Z</dcterms:created>
  <dcterms:modified xsi:type="dcterms:W3CDTF">2021-02-19T04:06:26Z</dcterms:modified>
</cp:coreProperties>
</file>

<file path=docProps/thumbnail.jpeg>
</file>